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BM Plex Sans Medium"/>
      <p:regular r:id="rId15"/>
    </p:embeddedFont>
    <p:embeddedFont>
      <p:font typeface="IBM Plex Sans Medium"/>
      <p:regular r:id="rId16"/>
    </p:embeddedFont>
    <p:embeddedFont>
      <p:font typeface="IBM Plex Sans Medium"/>
      <p:regular r:id="rId17"/>
    </p:embeddedFont>
    <p:embeddedFont>
      <p:font typeface="IBM Plex Sans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5-1.png>
</file>

<file path=ppt/media/image-5-2.png>
</file>

<file path=ppt/media/image-5-3.png>
</file>

<file path=ppt/media/image-5-4.png>
</file>

<file path=ppt/media/image-5-5.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11204"/>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Classifying Cybersecurity Incidents with Machine Learning</a:t>
            </a:r>
            <a:endParaRPr lang="en-US" sz="4450" dirty="0"/>
          </a:p>
        </p:txBody>
      </p:sp>
      <p:sp>
        <p:nvSpPr>
          <p:cNvPr id="4" name="Text 1"/>
          <p:cNvSpPr/>
          <p:nvPr/>
        </p:nvSpPr>
        <p:spPr>
          <a:xfrm>
            <a:off x="793790" y="4477703"/>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This presentation explores a machine learning approach to classifying cybersecurity incidents, aiming to improve efficiency and accuracy in Security Operations Centers (SOCs).</a:t>
            </a:r>
            <a:endParaRPr lang="en-US" sz="1750" dirty="0"/>
          </a:p>
        </p:txBody>
      </p:sp>
      <p:sp>
        <p:nvSpPr>
          <p:cNvPr id="5" name="Shape 2"/>
          <p:cNvSpPr/>
          <p:nvPr/>
        </p:nvSpPr>
        <p:spPr>
          <a:xfrm>
            <a:off x="793790" y="5838468"/>
            <a:ext cx="362903" cy="362903"/>
          </a:xfrm>
          <a:prstGeom prst="roundRect">
            <a:avLst>
              <a:gd name="adj" fmla="val 25194296"/>
            </a:avLst>
          </a:prstGeom>
          <a:solidFill>
            <a:srgbClr val="CB441C"/>
          </a:solidFill>
          <a:ln w="7620">
            <a:solidFill>
              <a:srgbClr val="FFFFFF"/>
            </a:solidFill>
            <a:prstDash val="solid"/>
          </a:ln>
        </p:spPr>
      </p:sp>
      <p:sp>
        <p:nvSpPr>
          <p:cNvPr id="6" name="Text 3"/>
          <p:cNvSpPr/>
          <p:nvPr/>
        </p:nvSpPr>
        <p:spPr>
          <a:xfrm>
            <a:off x="911423" y="5971103"/>
            <a:ext cx="127516"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Roboto Medium" pitchFamily="34" charset="0"/>
                <a:ea typeface="Roboto Medium" pitchFamily="34" charset="-122"/>
                <a:cs typeface="Roboto Medium" pitchFamily="34" charset="-120"/>
              </a:rPr>
              <a:t>DD</a:t>
            </a:r>
            <a:endParaRPr lang="en-US" sz="750" dirty="0"/>
          </a:p>
        </p:txBody>
      </p:sp>
      <p:sp>
        <p:nvSpPr>
          <p:cNvPr id="7" name="Text 4"/>
          <p:cNvSpPr/>
          <p:nvPr/>
        </p:nvSpPr>
        <p:spPr>
          <a:xfrm>
            <a:off x="1270040" y="5821561"/>
            <a:ext cx="2391728" cy="396835"/>
          </a:xfrm>
          <a:prstGeom prst="rect">
            <a:avLst/>
          </a:prstGeom>
          <a:noFill/>
          <a:ln/>
        </p:spPr>
        <p:txBody>
          <a:bodyPr wrap="none" lIns="0" tIns="0" rIns="0" bIns="0" rtlCol="0" anchor="t"/>
          <a:lstStyle/>
          <a:p>
            <a:pPr algn="l" indent="0" marL="0">
              <a:lnSpc>
                <a:spcPts val="3100"/>
              </a:lnSpc>
              <a:buNone/>
            </a:pPr>
            <a:r>
              <a:rPr lang="en-US" sz="2200" b="1" dirty="0">
                <a:solidFill>
                  <a:srgbClr val="D4D4D1"/>
                </a:solidFill>
                <a:latin typeface="Roboto Bold" pitchFamily="34" charset="0"/>
                <a:ea typeface="Roboto Bold" pitchFamily="34" charset="-122"/>
                <a:cs typeface="Roboto Bold" pitchFamily="34" charset="-120"/>
              </a:rPr>
              <a:t>by DIDDHA DILEEP</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8761571"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The Problem: Overwhelmed SOCs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The Challenge</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SOCs face a deluge of alerts daily, making it difficult to prioritize and respond to actual threats.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The Solution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This project aims to create a machine learning model that automatically classifies incidents, reducing manual effort and improving response times.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970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Data Exploration and Preprocessing</a:t>
            </a:r>
            <a:endParaRPr lang="en-US" sz="4450" dirty="0"/>
          </a:p>
        </p:txBody>
      </p:sp>
      <p:sp>
        <p:nvSpPr>
          <p:cNvPr id="4" name="Shape 1"/>
          <p:cNvSpPr/>
          <p:nvPr/>
        </p:nvSpPr>
        <p:spPr>
          <a:xfrm>
            <a:off x="793790" y="3482578"/>
            <a:ext cx="510302" cy="510302"/>
          </a:xfrm>
          <a:prstGeom prst="roundRect">
            <a:avLst>
              <a:gd name="adj" fmla="val 6667"/>
            </a:avLst>
          </a:prstGeom>
          <a:solidFill>
            <a:srgbClr val="484B51"/>
          </a:solidFill>
          <a:ln/>
        </p:spPr>
      </p:sp>
      <p:sp>
        <p:nvSpPr>
          <p:cNvPr id="5" name="Text 2"/>
          <p:cNvSpPr/>
          <p:nvPr/>
        </p:nvSpPr>
        <p:spPr>
          <a:xfrm>
            <a:off x="946785" y="3567589"/>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6" name="Text 3"/>
          <p:cNvSpPr/>
          <p:nvPr/>
        </p:nvSpPr>
        <p:spPr>
          <a:xfrm>
            <a:off x="1530906" y="34825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Data Loading</a:t>
            </a:r>
            <a:endParaRPr lang="en-US" sz="2200" dirty="0"/>
          </a:p>
        </p:txBody>
      </p:sp>
      <p:sp>
        <p:nvSpPr>
          <p:cNvPr id="7" name="Text 4"/>
          <p:cNvSpPr/>
          <p:nvPr/>
        </p:nvSpPr>
        <p:spPr>
          <a:xfrm>
            <a:off x="1530906" y="3972997"/>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dataset was loaded in chunks to handle its large size.</a:t>
            </a:r>
            <a:endParaRPr lang="en-US" sz="1750" dirty="0"/>
          </a:p>
        </p:txBody>
      </p:sp>
      <p:sp>
        <p:nvSpPr>
          <p:cNvPr id="8" name="Shape 5"/>
          <p:cNvSpPr/>
          <p:nvPr/>
        </p:nvSpPr>
        <p:spPr>
          <a:xfrm>
            <a:off x="4685467" y="3482578"/>
            <a:ext cx="510302" cy="510302"/>
          </a:xfrm>
          <a:prstGeom prst="roundRect">
            <a:avLst>
              <a:gd name="adj" fmla="val 6667"/>
            </a:avLst>
          </a:prstGeom>
          <a:solidFill>
            <a:srgbClr val="484B51"/>
          </a:solidFill>
          <a:ln/>
        </p:spPr>
      </p:sp>
      <p:sp>
        <p:nvSpPr>
          <p:cNvPr id="9" name="Text 6"/>
          <p:cNvSpPr/>
          <p:nvPr/>
        </p:nvSpPr>
        <p:spPr>
          <a:xfrm>
            <a:off x="4838462" y="3567589"/>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0" name="Text 7"/>
          <p:cNvSpPr/>
          <p:nvPr/>
        </p:nvSpPr>
        <p:spPr>
          <a:xfrm>
            <a:off x="5422583" y="34825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Summary Statistics</a:t>
            </a:r>
            <a:endParaRPr lang="en-US" sz="2200" dirty="0"/>
          </a:p>
        </p:txBody>
      </p:sp>
      <p:sp>
        <p:nvSpPr>
          <p:cNvPr id="11" name="Text 8"/>
          <p:cNvSpPr/>
          <p:nvPr/>
        </p:nvSpPr>
        <p:spPr>
          <a:xfrm>
            <a:off x="5422583" y="3972997"/>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data was analyzed to check its structure, data types, and missing values.</a:t>
            </a:r>
            <a:endParaRPr lang="en-US" sz="1750" dirty="0"/>
          </a:p>
        </p:txBody>
      </p:sp>
      <p:sp>
        <p:nvSpPr>
          <p:cNvPr id="12" name="Shape 9"/>
          <p:cNvSpPr/>
          <p:nvPr/>
        </p:nvSpPr>
        <p:spPr>
          <a:xfrm>
            <a:off x="793790" y="5543669"/>
            <a:ext cx="510302" cy="510302"/>
          </a:xfrm>
          <a:prstGeom prst="roundRect">
            <a:avLst>
              <a:gd name="adj" fmla="val 6667"/>
            </a:avLst>
          </a:prstGeom>
          <a:solidFill>
            <a:srgbClr val="484B51"/>
          </a:solidFill>
          <a:ln/>
        </p:spPr>
      </p:sp>
      <p:sp>
        <p:nvSpPr>
          <p:cNvPr id="13" name="Text 10"/>
          <p:cNvSpPr/>
          <p:nvPr/>
        </p:nvSpPr>
        <p:spPr>
          <a:xfrm>
            <a:off x="946785" y="5628680"/>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4" name="Text 11"/>
          <p:cNvSpPr/>
          <p:nvPr/>
        </p:nvSpPr>
        <p:spPr>
          <a:xfrm>
            <a:off x="1530906" y="554366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Visualizations</a:t>
            </a:r>
            <a:endParaRPr lang="en-US" sz="2200" dirty="0"/>
          </a:p>
        </p:txBody>
      </p:sp>
      <p:sp>
        <p:nvSpPr>
          <p:cNvPr id="15" name="Text 12"/>
          <p:cNvSpPr/>
          <p:nvPr/>
        </p:nvSpPr>
        <p:spPr>
          <a:xfrm>
            <a:off x="1530906" y="6034088"/>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distribution of key features, including the target variable (Incident Grade), was visualized to understand class imbalances.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31163"/>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Data Preprocessing: Preparing for Training</a:t>
            </a:r>
            <a:endParaRPr lang="en-US" sz="4450" dirty="0"/>
          </a:p>
        </p:txBody>
      </p:sp>
      <p:sp>
        <p:nvSpPr>
          <p:cNvPr id="4" name="Shape 1"/>
          <p:cNvSpPr/>
          <p:nvPr/>
        </p:nvSpPr>
        <p:spPr>
          <a:xfrm>
            <a:off x="6280190" y="2488883"/>
            <a:ext cx="3664863" cy="2032754"/>
          </a:xfrm>
          <a:prstGeom prst="roundRect">
            <a:avLst>
              <a:gd name="adj" fmla="val 1674"/>
            </a:avLst>
          </a:prstGeom>
          <a:solidFill>
            <a:srgbClr val="484B51"/>
          </a:solidFill>
          <a:ln/>
        </p:spPr>
      </p:sp>
      <p:sp>
        <p:nvSpPr>
          <p:cNvPr id="5" name="Text 2"/>
          <p:cNvSpPr/>
          <p:nvPr/>
        </p:nvSpPr>
        <p:spPr>
          <a:xfrm>
            <a:off x="6507004" y="2715697"/>
            <a:ext cx="2879050"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Handling Missing Data</a:t>
            </a:r>
            <a:endParaRPr lang="en-US" sz="2200" dirty="0"/>
          </a:p>
        </p:txBody>
      </p:sp>
      <p:sp>
        <p:nvSpPr>
          <p:cNvPr id="6" name="Text 3"/>
          <p:cNvSpPr/>
          <p:nvPr/>
        </p:nvSpPr>
        <p:spPr>
          <a:xfrm>
            <a:off x="6507004" y="3206115"/>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Missing values were imputed using forward fill and mean imputation.</a:t>
            </a:r>
            <a:endParaRPr lang="en-US" sz="1750" dirty="0"/>
          </a:p>
        </p:txBody>
      </p:sp>
      <p:sp>
        <p:nvSpPr>
          <p:cNvPr id="7" name="Shape 4"/>
          <p:cNvSpPr/>
          <p:nvPr/>
        </p:nvSpPr>
        <p:spPr>
          <a:xfrm>
            <a:off x="10171867" y="2488883"/>
            <a:ext cx="3664863" cy="2032754"/>
          </a:xfrm>
          <a:prstGeom prst="roundRect">
            <a:avLst>
              <a:gd name="adj" fmla="val 1674"/>
            </a:avLst>
          </a:prstGeom>
          <a:solidFill>
            <a:srgbClr val="484B51"/>
          </a:solidFill>
          <a:ln/>
        </p:spPr>
      </p:sp>
      <p:sp>
        <p:nvSpPr>
          <p:cNvPr id="8" name="Text 5"/>
          <p:cNvSpPr/>
          <p:nvPr/>
        </p:nvSpPr>
        <p:spPr>
          <a:xfrm>
            <a:off x="10398681" y="271569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Feature Engineering</a:t>
            </a:r>
            <a:endParaRPr lang="en-US" sz="2200" dirty="0"/>
          </a:p>
        </p:txBody>
      </p:sp>
      <p:sp>
        <p:nvSpPr>
          <p:cNvPr id="9" name="Text 6"/>
          <p:cNvSpPr/>
          <p:nvPr/>
        </p:nvSpPr>
        <p:spPr>
          <a:xfrm>
            <a:off x="10398681" y="3206115"/>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Derived timestamp-based features and removed redundant columns.</a:t>
            </a:r>
            <a:endParaRPr lang="en-US" sz="1750" dirty="0"/>
          </a:p>
        </p:txBody>
      </p:sp>
      <p:sp>
        <p:nvSpPr>
          <p:cNvPr id="10" name="Shape 7"/>
          <p:cNvSpPr/>
          <p:nvPr/>
        </p:nvSpPr>
        <p:spPr>
          <a:xfrm>
            <a:off x="6280190" y="4748451"/>
            <a:ext cx="3664863" cy="2749987"/>
          </a:xfrm>
          <a:prstGeom prst="roundRect">
            <a:avLst>
              <a:gd name="adj" fmla="val 1237"/>
            </a:avLst>
          </a:prstGeom>
          <a:solidFill>
            <a:srgbClr val="484B51"/>
          </a:solidFill>
          <a:ln/>
        </p:spPr>
      </p:sp>
      <p:sp>
        <p:nvSpPr>
          <p:cNvPr id="11" name="Text 8"/>
          <p:cNvSpPr/>
          <p:nvPr/>
        </p:nvSpPr>
        <p:spPr>
          <a:xfrm>
            <a:off x="6507004" y="4975265"/>
            <a:ext cx="3211235" cy="708660"/>
          </a:xfrm>
          <a:prstGeom prst="rect">
            <a:avLst/>
          </a:prstGeom>
          <a:noFill/>
          <a:ln/>
        </p:spPr>
        <p:txBody>
          <a:bodyPr wrap="squar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Encoding Categorical Variables</a:t>
            </a:r>
            <a:endParaRPr lang="en-US" sz="2200" dirty="0"/>
          </a:p>
        </p:txBody>
      </p:sp>
      <p:sp>
        <p:nvSpPr>
          <p:cNvPr id="12" name="Text 9"/>
          <p:cNvSpPr/>
          <p:nvPr/>
        </p:nvSpPr>
        <p:spPr>
          <a:xfrm>
            <a:off x="6507004" y="5820013"/>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Categorical features were converted into numerical formats using encoding techniques.</a:t>
            </a:r>
            <a:endParaRPr lang="en-US" sz="1750" dirty="0"/>
          </a:p>
        </p:txBody>
      </p:sp>
      <p:sp>
        <p:nvSpPr>
          <p:cNvPr id="13" name="Shape 10"/>
          <p:cNvSpPr/>
          <p:nvPr/>
        </p:nvSpPr>
        <p:spPr>
          <a:xfrm>
            <a:off x="10171867" y="4748451"/>
            <a:ext cx="3664863" cy="2749987"/>
          </a:xfrm>
          <a:prstGeom prst="roundRect">
            <a:avLst>
              <a:gd name="adj" fmla="val 1237"/>
            </a:avLst>
          </a:prstGeom>
          <a:solidFill>
            <a:srgbClr val="484B51"/>
          </a:solidFill>
          <a:ln/>
        </p:spPr>
      </p:sp>
      <p:sp>
        <p:nvSpPr>
          <p:cNvPr id="14" name="Text 11"/>
          <p:cNvSpPr/>
          <p:nvPr/>
        </p:nvSpPr>
        <p:spPr>
          <a:xfrm>
            <a:off x="10398681" y="497526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Scaling</a:t>
            </a:r>
            <a:endParaRPr lang="en-US" sz="2200" dirty="0"/>
          </a:p>
        </p:txBody>
      </p:sp>
      <p:sp>
        <p:nvSpPr>
          <p:cNvPr id="15" name="Text 12"/>
          <p:cNvSpPr/>
          <p:nvPr/>
        </p:nvSpPr>
        <p:spPr>
          <a:xfrm>
            <a:off x="10398681" y="5465683"/>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Standardized numerical features to ensure equal contribution during model training.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21430"/>
            <a:ext cx="7485221"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Model Selection and Training</a:t>
            </a:r>
            <a:endParaRPr lang="en-US" sz="4450" dirty="0"/>
          </a:p>
        </p:txBody>
      </p:sp>
      <p:pic>
        <p:nvPicPr>
          <p:cNvPr id="4" name="Image 1" descr="preencoded.png">    </p:cNvPr>
          <p:cNvPicPr>
            <a:picLocks noChangeAspect="1"/>
          </p:cNvPicPr>
          <p:nvPr/>
        </p:nvPicPr>
        <p:blipFill>
          <a:blip r:embed="rId2"/>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Logistic Regression</a:t>
            </a:r>
            <a:endParaRPr lang="en-US" sz="2200" dirty="0"/>
          </a:p>
        </p:txBody>
      </p:sp>
      <p:sp>
        <p:nvSpPr>
          <p:cNvPr id="6" name="Text 2"/>
          <p:cNvSpPr/>
          <p:nvPr/>
        </p:nvSpPr>
        <p:spPr>
          <a:xfrm>
            <a:off x="793790" y="6154579"/>
            <a:ext cx="3005495"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simple model used as a baseline for comparison.</a:t>
            </a:r>
            <a:endParaRPr lang="en-US" sz="1750" dirty="0"/>
          </a:p>
        </p:txBody>
      </p:sp>
      <p:pic>
        <p:nvPicPr>
          <p:cNvPr id="7" name="Image 2" descr="preencoded.png">    </p:cNvPr>
          <p:cNvPicPr>
            <a:picLocks noChangeAspect="1"/>
          </p:cNvPicPr>
          <p:nvPr/>
        </p:nvPicPr>
        <p:blipFill>
          <a:blip r:embed="rId3"/>
          <a:stretch>
            <a:fillRect/>
          </a:stretch>
        </p:blipFill>
        <p:spPr>
          <a:xfrm>
            <a:off x="4139446" y="4870371"/>
            <a:ext cx="566976" cy="566976"/>
          </a:xfrm>
          <a:prstGeom prst="rect">
            <a:avLst/>
          </a:prstGeom>
        </p:spPr>
      </p:pic>
      <p:sp>
        <p:nvSpPr>
          <p:cNvPr id="8" name="Text 3"/>
          <p:cNvSpPr/>
          <p:nvPr/>
        </p:nvSpPr>
        <p:spPr>
          <a:xfrm>
            <a:off x="4139446"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Decision Tree</a:t>
            </a:r>
            <a:endParaRPr lang="en-US" sz="2200" dirty="0"/>
          </a:p>
        </p:txBody>
      </p:sp>
      <p:sp>
        <p:nvSpPr>
          <p:cNvPr id="9" name="Text 4"/>
          <p:cNvSpPr/>
          <p:nvPr/>
        </p:nvSpPr>
        <p:spPr>
          <a:xfrm>
            <a:off x="4139446"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non-linear model that works well for small datasets and easy interpretability.</a:t>
            </a:r>
            <a:endParaRPr lang="en-US" sz="1750" dirty="0"/>
          </a:p>
        </p:txBody>
      </p:sp>
      <p:pic>
        <p:nvPicPr>
          <p:cNvPr id="10" name="Image 3" descr="preencoded.png">    </p:cNvPr>
          <p:cNvPicPr>
            <a:picLocks noChangeAspect="1"/>
          </p:cNvPicPr>
          <p:nvPr/>
        </p:nvPicPr>
        <p:blipFill>
          <a:blip r:embed="rId4"/>
          <a:stretch>
            <a:fillRect/>
          </a:stretch>
        </p:blipFill>
        <p:spPr>
          <a:xfrm>
            <a:off x="7485221" y="4870371"/>
            <a:ext cx="566976" cy="566976"/>
          </a:xfrm>
          <a:prstGeom prst="rect">
            <a:avLst/>
          </a:prstGeom>
        </p:spPr>
      </p:pic>
      <p:sp>
        <p:nvSpPr>
          <p:cNvPr id="11" name="Text 5"/>
          <p:cNvSpPr/>
          <p:nvPr/>
        </p:nvSpPr>
        <p:spPr>
          <a:xfrm>
            <a:off x="7485221"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Random Forest</a:t>
            </a:r>
            <a:endParaRPr lang="en-US" sz="2200" dirty="0"/>
          </a:p>
        </p:txBody>
      </p:sp>
      <p:sp>
        <p:nvSpPr>
          <p:cNvPr id="12" name="Text 6"/>
          <p:cNvSpPr/>
          <p:nvPr/>
        </p:nvSpPr>
        <p:spPr>
          <a:xfrm>
            <a:off x="7485221"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An ensemble of decision trees that provides more accuracy and stability.</a:t>
            </a:r>
            <a:endParaRPr lang="en-US" sz="1750" dirty="0"/>
          </a:p>
        </p:txBody>
      </p:sp>
      <p:pic>
        <p:nvPicPr>
          <p:cNvPr id="13" name="Image 4" descr="preencoded.png">    </p:cNvPr>
          <p:cNvPicPr>
            <a:picLocks noChangeAspect="1"/>
          </p:cNvPicPr>
          <p:nvPr/>
        </p:nvPicPr>
        <p:blipFill>
          <a:blip r:embed="rId5"/>
          <a:stretch>
            <a:fillRect/>
          </a:stretch>
        </p:blipFill>
        <p:spPr>
          <a:xfrm>
            <a:off x="10830997" y="4870371"/>
            <a:ext cx="566976" cy="566976"/>
          </a:xfrm>
          <a:prstGeom prst="rect">
            <a:avLst/>
          </a:prstGeom>
        </p:spPr>
      </p:pic>
      <p:sp>
        <p:nvSpPr>
          <p:cNvPr id="14" name="Text 7"/>
          <p:cNvSpPr/>
          <p:nvPr/>
        </p:nvSpPr>
        <p:spPr>
          <a:xfrm>
            <a:off x="10830997"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XGBoost</a:t>
            </a:r>
            <a:endParaRPr lang="en-US" sz="2200" dirty="0"/>
          </a:p>
        </p:txBody>
      </p:sp>
      <p:sp>
        <p:nvSpPr>
          <p:cNvPr id="15" name="Text 8"/>
          <p:cNvSpPr/>
          <p:nvPr/>
        </p:nvSpPr>
        <p:spPr>
          <a:xfrm>
            <a:off x="10830997"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powerful algorithm that handles large datasets efficiently.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28424"/>
          </a:xfrm>
          <a:prstGeom prst="rect">
            <a:avLst/>
          </a:prstGeom>
        </p:spPr>
      </p:pic>
      <p:sp>
        <p:nvSpPr>
          <p:cNvPr id="3" name="Text 0"/>
          <p:cNvSpPr/>
          <p:nvPr/>
        </p:nvSpPr>
        <p:spPr>
          <a:xfrm>
            <a:off x="735925" y="3206591"/>
            <a:ext cx="6906220" cy="656987"/>
          </a:xfrm>
          <a:prstGeom prst="rect">
            <a:avLst/>
          </a:prstGeom>
          <a:noFill/>
          <a:ln/>
        </p:spPr>
        <p:txBody>
          <a:bodyPr wrap="none" lIns="0" tIns="0" rIns="0" bIns="0" rtlCol="0" anchor="t"/>
          <a:lstStyle/>
          <a:p>
            <a:pPr indent="0" marL="0">
              <a:lnSpc>
                <a:spcPts val="5150"/>
              </a:lnSpc>
              <a:buNone/>
            </a:pPr>
            <a:r>
              <a:rPr lang="en-US" sz="4100" dirty="0">
                <a:solidFill>
                  <a:srgbClr val="F3F3F2"/>
                </a:solidFill>
                <a:latin typeface="IBM Plex Sans Medium" pitchFamily="34" charset="0"/>
                <a:ea typeface="IBM Plex Sans Medium" pitchFamily="34" charset="-122"/>
                <a:cs typeface="IBM Plex Sans Medium" pitchFamily="34" charset="-120"/>
              </a:rPr>
              <a:t>Model Evaluation and Tuning</a:t>
            </a:r>
            <a:endParaRPr lang="en-US" sz="4100" dirty="0"/>
          </a:p>
        </p:txBody>
      </p:sp>
      <p:sp>
        <p:nvSpPr>
          <p:cNvPr id="4" name="Shape 1"/>
          <p:cNvSpPr/>
          <p:nvPr/>
        </p:nvSpPr>
        <p:spPr>
          <a:xfrm>
            <a:off x="735925" y="5916216"/>
            <a:ext cx="13158549" cy="22860"/>
          </a:xfrm>
          <a:prstGeom prst="roundRect">
            <a:avLst>
              <a:gd name="adj" fmla="val 137978"/>
            </a:avLst>
          </a:prstGeom>
          <a:solidFill>
            <a:srgbClr val="61646A"/>
          </a:solidFill>
          <a:ln/>
        </p:spPr>
      </p:sp>
      <p:sp>
        <p:nvSpPr>
          <p:cNvPr id="5" name="Shape 2"/>
          <p:cNvSpPr/>
          <p:nvPr/>
        </p:nvSpPr>
        <p:spPr>
          <a:xfrm>
            <a:off x="3961448" y="5180350"/>
            <a:ext cx="22860" cy="735925"/>
          </a:xfrm>
          <a:prstGeom prst="roundRect">
            <a:avLst>
              <a:gd name="adj" fmla="val 137978"/>
            </a:avLst>
          </a:prstGeom>
          <a:solidFill>
            <a:srgbClr val="61646A"/>
          </a:solidFill>
          <a:ln/>
        </p:spPr>
      </p:sp>
      <p:sp>
        <p:nvSpPr>
          <p:cNvPr id="6" name="Shape 3"/>
          <p:cNvSpPr/>
          <p:nvPr/>
        </p:nvSpPr>
        <p:spPr>
          <a:xfrm>
            <a:off x="3736419" y="5679698"/>
            <a:ext cx="473035" cy="473035"/>
          </a:xfrm>
          <a:prstGeom prst="roundRect">
            <a:avLst>
              <a:gd name="adj" fmla="val 6668"/>
            </a:avLst>
          </a:prstGeom>
          <a:solidFill>
            <a:srgbClr val="484B51"/>
          </a:solidFill>
          <a:ln/>
        </p:spPr>
      </p:sp>
      <p:sp>
        <p:nvSpPr>
          <p:cNvPr id="7" name="Text 4"/>
          <p:cNvSpPr/>
          <p:nvPr/>
        </p:nvSpPr>
        <p:spPr>
          <a:xfrm>
            <a:off x="3878342"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1</a:t>
            </a:r>
            <a:endParaRPr lang="en-US" sz="2450" dirty="0"/>
          </a:p>
        </p:txBody>
      </p:sp>
      <p:sp>
        <p:nvSpPr>
          <p:cNvPr id="8" name="Text 5"/>
          <p:cNvSpPr/>
          <p:nvPr/>
        </p:nvSpPr>
        <p:spPr>
          <a:xfrm>
            <a:off x="2658785" y="4178975"/>
            <a:ext cx="2628424"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Cross-Validation</a:t>
            </a:r>
            <a:endParaRPr lang="en-US" sz="2050" dirty="0"/>
          </a:p>
        </p:txBody>
      </p:sp>
      <p:sp>
        <p:nvSpPr>
          <p:cNvPr id="9" name="Text 6"/>
          <p:cNvSpPr/>
          <p:nvPr/>
        </p:nvSpPr>
        <p:spPr>
          <a:xfrm>
            <a:off x="946190" y="4633674"/>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Evaluate the model's performance using cross-validation.</a:t>
            </a:r>
            <a:endParaRPr lang="en-US" sz="1650" dirty="0"/>
          </a:p>
        </p:txBody>
      </p:sp>
      <p:sp>
        <p:nvSpPr>
          <p:cNvPr id="10" name="Shape 7"/>
          <p:cNvSpPr/>
          <p:nvPr/>
        </p:nvSpPr>
        <p:spPr>
          <a:xfrm>
            <a:off x="7303651" y="5916156"/>
            <a:ext cx="22860" cy="735925"/>
          </a:xfrm>
          <a:prstGeom prst="roundRect">
            <a:avLst>
              <a:gd name="adj" fmla="val 137978"/>
            </a:avLst>
          </a:prstGeom>
          <a:solidFill>
            <a:srgbClr val="61646A"/>
          </a:solidFill>
          <a:ln/>
        </p:spPr>
      </p:sp>
      <p:sp>
        <p:nvSpPr>
          <p:cNvPr id="11" name="Shape 8"/>
          <p:cNvSpPr/>
          <p:nvPr/>
        </p:nvSpPr>
        <p:spPr>
          <a:xfrm>
            <a:off x="7078623" y="5679698"/>
            <a:ext cx="473035" cy="473035"/>
          </a:xfrm>
          <a:prstGeom prst="roundRect">
            <a:avLst>
              <a:gd name="adj" fmla="val 6668"/>
            </a:avLst>
          </a:prstGeom>
          <a:solidFill>
            <a:srgbClr val="484B51"/>
          </a:solidFill>
          <a:ln/>
        </p:spPr>
      </p:sp>
      <p:sp>
        <p:nvSpPr>
          <p:cNvPr id="12" name="Text 9"/>
          <p:cNvSpPr/>
          <p:nvPr/>
        </p:nvSpPr>
        <p:spPr>
          <a:xfrm>
            <a:off x="7220545"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2</a:t>
            </a:r>
            <a:endParaRPr lang="en-US" sz="2450" dirty="0"/>
          </a:p>
        </p:txBody>
      </p:sp>
      <p:sp>
        <p:nvSpPr>
          <p:cNvPr id="13" name="Text 10"/>
          <p:cNvSpPr/>
          <p:nvPr/>
        </p:nvSpPr>
        <p:spPr>
          <a:xfrm>
            <a:off x="5887164" y="6862405"/>
            <a:ext cx="2856071"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Hyperparameter Tuning</a:t>
            </a:r>
            <a:endParaRPr lang="en-US" sz="2050" dirty="0"/>
          </a:p>
        </p:txBody>
      </p:sp>
      <p:sp>
        <p:nvSpPr>
          <p:cNvPr id="14" name="Text 11"/>
          <p:cNvSpPr/>
          <p:nvPr/>
        </p:nvSpPr>
        <p:spPr>
          <a:xfrm>
            <a:off x="4288393" y="7317105"/>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Optimize the model using hyperparameter tuning.</a:t>
            </a:r>
            <a:endParaRPr lang="en-US" sz="1650" dirty="0"/>
          </a:p>
        </p:txBody>
      </p:sp>
      <p:sp>
        <p:nvSpPr>
          <p:cNvPr id="15" name="Shape 12"/>
          <p:cNvSpPr/>
          <p:nvPr/>
        </p:nvSpPr>
        <p:spPr>
          <a:xfrm>
            <a:off x="10645854" y="5180350"/>
            <a:ext cx="22860" cy="735925"/>
          </a:xfrm>
          <a:prstGeom prst="roundRect">
            <a:avLst>
              <a:gd name="adj" fmla="val 137978"/>
            </a:avLst>
          </a:prstGeom>
          <a:solidFill>
            <a:srgbClr val="61646A"/>
          </a:solidFill>
          <a:ln/>
        </p:spPr>
      </p:sp>
      <p:sp>
        <p:nvSpPr>
          <p:cNvPr id="16" name="Shape 13"/>
          <p:cNvSpPr/>
          <p:nvPr/>
        </p:nvSpPr>
        <p:spPr>
          <a:xfrm>
            <a:off x="10420826" y="5679698"/>
            <a:ext cx="473035" cy="473035"/>
          </a:xfrm>
          <a:prstGeom prst="roundRect">
            <a:avLst>
              <a:gd name="adj" fmla="val 6668"/>
            </a:avLst>
          </a:prstGeom>
          <a:solidFill>
            <a:srgbClr val="484B51"/>
          </a:solidFill>
          <a:ln/>
        </p:spPr>
      </p:sp>
      <p:sp>
        <p:nvSpPr>
          <p:cNvPr id="17" name="Text 14"/>
          <p:cNvSpPr/>
          <p:nvPr/>
        </p:nvSpPr>
        <p:spPr>
          <a:xfrm>
            <a:off x="10562749"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3</a:t>
            </a:r>
            <a:endParaRPr lang="en-US" sz="2450" dirty="0"/>
          </a:p>
        </p:txBody>
      </p:sp>
      <p:sp>
        <p:nvSpPr>
          <p:cNvPr id="18" name="Text 15"/>
          <p:cNvSpPr/>
          <p:nvPr/>
        </p:nvSpPr>
        <p:spPr>
          <a:xfrm>
            <a:off x="9343192" y="4178975"/>
            <a:ext cx="2628424"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Metrics Used</a:t>
            </a:r>
            <a:endParaRPr lang="en-US" sz="2050" dirty="0"/>
          </a:p>
        </p:txBody>
      </p:sp>
      <p:sp>
        <p:nvSpPr>
          <p:cNvPr id="19" name="Text 16"/>
          <p:cNvSpPr/>
          <p:nvPr/>
        </p:nvSpPr>
        <p:spPr>
          <a:xfrm>
            <a:off x="7630597" y="4633674"/>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Accuracy, Precision, Recall, Macro-F1 Score.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50576"/>
            <a:ext cx="5738455"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Evaluation on Test Set</a:t>
            </a:r>
            <a:endParaRPr lang="en-US" sz="4450" dirty="0"/>
          </a:p>
        </p:txBody>
      </p:sp>
      <p:sp>
        <p:nvSpPr>
          <p:cNvPr id="4" name="Text 1"/>
          <p:cNvSpPr/>
          <p:nvPr/>
        </p:nvSpPr>
        <p:spPr>
          <a:xfrm>
            <a:off x="6280190" y="2912864"/>
            <a:ext cx="3608070"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0.79</a:t>
            </a:r>
            <a:endParaRPr lang="en-US" sz="5850" dirty="0"/>
          </a:p>
        </p:txBody>
      </p:sp>
      <p:sp>
        <p:nvSpPr>
          <p:cNvPr id="5" name="Text 2"/>
          <p:cNvSpPr/>
          <p:nvPr/>
        </p:nvSpPr>
        <p:spPr>
          <a:xfrm>
            <a:off x="6666548" y="3944660"/>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Macro-F1 Score</a:t>
            </a:r>
            <a:endParaRPr lang="en-US" sz="2200" dirty="0"/>
          </a:p>
        </p:txBody>
      </p:sp>
      <p:sp>
        <p:nvSpPr>
          <p:cNvPr id="6" name="Text 3"/>
          <p:cNvSpPr/>
          <p:nvPr/>
        </p:nvSpPr>
        <p:spPr>
          <a:xfrm>
            <a:off x="10228421" y="2912864"/>
            <a:ext cx="3608189"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0.74</a:t>
            </a:r>
            <a:endParaRPr lang="en-US" sz="5850" dirty="0"/>
          </a:p>
        </p:txBody>
      </p:sp>
      <p:sp>
        <p:nvSpPr>
          <p:cNvPr id="7" name="Text 4"/>
          <p:cNvSpPr/>
          <p:nvPr/>
        </p:nvSpPr>
        <p:spPr>
          <a:xfrm>
            <a:off x="10614898" y="3944660"/>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 Precision</a:t>
            </a:r>
            <a:endParaRPr lang="en-US" sz="2200" dirty="0"/>
          </a:p>
        </p:txBody>
      </p:sp>
      <p:sp>
        <p:nvSpPr>
          <p:cNvPr id="8" name="Text 5"/>
          <p:cNvSpPr/>
          <p:nvPr/>
        </p:nvSpPr>
        <p:spPr>
          <a:xfrm>
            <a:off x="6280190" y="5092779"/>
            <a:ext cx="3608070"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0.87</a:t>
            </a:r>
            <a:endParaRPr lang="en-US" sz="5850" dirty="0"/>
          </a:p>
        </p:txBody>
      </p:sp>
      <p:sp>
        <p:nvSpPr>
          <p:cNvPr id="9" name="Text 6"/>
          <p:cNvSpPr/>
          <p:nvPr/>
        </p:nvSpPr>
        <p:spPr>
          <a:xfrm>
            <a:off x="6666548" y="6124575"/>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 Recall</a:t>
            </a:r>
            <a:endParaRPr lang="en-US"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2862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Conclusion: Towards a More Efficient SOC</a:t>
            </a:r>
            <a:endParaRPr lang="en-US" sz="4450" dirty="0"/>
          </a:p>
        </p:txBody>
      </p:sp>
      <p:sp>
        <p:nvSpPr>
          <p:cNvPr id="4" name="Text 1"/>
          <p:cNvSpPr/>
          <p:nvPr/>
        </p:nvSpPr>
        <p:spPr>
          <a:xfrm>
            <a:off x="793790" y="408634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machine learning model successfully classified cybersecurity incidents, achieving high accuracy and F1 scores. This solution has the potential to significantly improve SOC efficiency and effectiveness by automating incident classification and allowing analysts to focus on critical threats.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2024-12-27T09:36:55Z</dcterms:created>
  <dcterms:modified xsi:type="dcterms:W3CDTF">2024-12-27T09:36:55Z</dcterms:modified>
</cp:coreProperties>
</file>